
<file path=[Content_Types].xml><?xml version="1.0" encoding="utf-8"?>
<Types xmlns="http://schemas.openxmlformats.org/package/2006/content-types">
  <Default Extension="png&amp;ehk=yI8Yibn" ContentType="image/png"/>
  <Default Extension="png&amp;ehk=RQQZt4QXvjgFLX" ContentType="image/png"/>
  <Default Extension="gif&amp;ehk=lmYZgPCDrMLywr9vsTAgnQ&amp;r=0&amp;pid=OfficeInsert" ContentType="image/gif"/>
  <Default Extension="jpeg" ContentType="image/jpeg"/>
  <Default Extension="rels" ContentType="application/vnd.openxmlformats-package.relationships+xml"/>
  <Default Extension="xml" ContentType="application/xml"/>
  <Default Extension="png&amp;ehk=CG" ContentType="image/png"/>
  <Default Extension="jpg&amp;ehk=IDjM1m0Hhj3XTOqNbBxaPw&amp;r=0&amp;pid=OfficeInsert" ContentType="image/jpeg"/>
  <Default Extension="jpg" ContentType="image/jpeg"/>
  <Default Extension="jpg&amp;ehk=xU" ContentType="image/jpeg"/>
  <Default Extension="jpg&amp;ehk=MGvvlaZGSXxrPJbPYGalKA&amp;r=0&amp;pid=OfficeInsert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69" r:id="rId11"/>
    <p:sldId id="265" r:id="rId12"/>
    <p:sldId id="270" r:id="rId13"/>
    <p:sldId id="266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483AA6-B398-4AE2-8185-657985398D2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1AD5052-A5DA-46E8-A6D0-64A82097BE06}">
      <dgm:prSet phldrT="[Text]"/>
      <dgm:spPr/>
      <dgm:t>
        <a:bodyPr/>
        <a:lstStyle/>
        <a:p>
          <a:r>
            <a:rPr lang="en-US" dirty="0"/>
            <a:t>Submit</a:t>
          </a:r>
        </a:p>
        <a:p>
          <a:r>
            <a:rPr lang="en-US" dirty="0"/>
            <a:t>Form</a:t>
          </a:r>
        </a:p>
      </dgm:t>
    </dgm:pt>
    <dgm:pt modelId="{69FF1EFF-042D-44F2-A3A9-4DC405310F01}" type="parTrans" cxnId="{9F624A1F-FBE8-4D17-B0BE-3287AC1B8BC8}">
      <dgm:prSet/>
      <dgm:spPr/>
      <dgm:t>
        <a:bodyPr/>
        <a:lstStyle/>
        <a:p>
          <a:endParaRPr lang="en-US"/>
        </a:p>
      </dgm:t>
    </dgm:pt>
    <dgm:pt modelId="{E42EDA49-97BA-4DB7-8B8C-A678BA533D1B}" type="sibTrans" cxnId="{9F624A1F-FBE8-4D17-B0BE-3287AC1B8BC8}">
      <dgm:prSet/>
      <dgm:spPr/>
      <dgm:t>
        <a:bodyPr/>
        <a:lstStyle/>
        <a:p>
          <a:endParaRPr lang="en-US"/>
        </a:p>
      </dgm:t>
    </dgm:pt>
    <dgm:pt modelId="{3F0F1202-0343-44F7-9874-7069038A7A1A}">
      <dgm:prSet phldrT="[Text]"/>
      <dgm:spPr/>
      <dgm:t>
        <a:bodyPr/>
        <a:lstStyle/>
        <a:p>
          <a:r>
            <a:rPr lang="en-US" dirty="0"/>
            <a:t>ARC Review</a:t>
          </a:r>
        </a:p>
      </dgm:t>
    </dgm:pt>
    <dgm:pt modelId="{3E912F30-78F5-4DB2-A475-684FABE39C31}" type="parTrans" cxnId="{B5388EAF-5ABB-4E11-84FF-9FCF0DFF2EE8}">
      <dgm:prSet/>
      <dgm:spPr/>
      <dgm:t>
        <a:bodyPr/>
        <a:lstStyle/>
        <a:p>
          <a:endParaRPr lang="en-US"/>
        </a:p>
      </dgm:t>
    </dgm:pt>
    <dgm:pt modelId="{FCA3F021-BE41-4D7C-A70D-EA13B6BF3610}" type="sibTrans" cxnId="{B5388EAF-5ABB-4E11-84FF-9FCF0DFF2EE8}">
      <dgm:prSet/>
      <dgm:spPr/>
      <dgm:t>
        <a:bodyPr/>
        <a:lstStyle/>
        <a:p>
          <a:endParaRPr lang="en-US"/>
        </a:p>
      </dgm:t>
    </dgm:pt>
    <dgm:pt modelId="{7383FD03-6CF8-42C6-B3E8-1079213001A9}">
      <dgm:prSet phldrT="[Text]"/>
      <dgm:spPr/>
      <dgm:t>
        <a:bodyPr/>
        <a:lstStyle/>
        <a:p>
          <a:r>
            <a:rPr lang="en-US" dirty="0"/>
            <a:t>Resubmit if Needed</a:t>
          </a:r>
        </a:p>
      </dgm:t>
    </dgm:pt>
    <dgm:pt modelId="{5D993D4C-8E91-4B2E-A5AD-3F53E546825E}" type="parTrans" cxnId="{4DF57ACB-A70F-43A5-9FC2-8F14A5EAF129}">
      <dgm:prSet/>
      <dgm:spPr/>
      <dgm:t>
        <a:bodyPr/>
        <a:lstStyle/>
        <a:p>
          <a:endParaRPr lang="en-US"/>
        </a:p>
      </dgm:t>
    </dgm:pt>
    <dgm:pt modelId="{F46E242F-A8E2-4785-9AE1-8F2908AA0E2D}" type="sibTrans" cxnId="{4DF57ACB-A70F-43A5-9FC2-8F14A5EAF129}">
      <dgm:prSet/>
      <dgm:spPr/>
      <dgm:t>
        <a:bodyPr/>
        <a:lstStyle/>
        <a:p>
          <a:endParaRPr lang="en-US"/>
        </a:p>
      </dgm:t>
    </dgm:pt>
    <dgm:pt modelId="{A7396CE9-985C-4D87-8A8A-E6E4E7774A1C}" type="pres">
      <dgm:prSet presAssocID="{00483AA6-B398-4AE2-8185-657985398D2D}" presName="Name0" presStyleCnt="0">
        <dgm:presLayoutVars>
          <dgm:dir/>
          <dgm:resizeHandles val="exact"/>
        </dgm:presLayoutVars>
      </dgm:prSet>
      <dgm:spPr/>
    </dgm:pt>
    <dgm:pt modelId="{EE7B95F5-56E1-4C16-8F9B-5A185AA5DC09}" type="pres">
      <dgm:prSet presAssocID="{71AD5052-A5DA-46E8-A6D0-64A82097BE06}" presName="node" presStyleLbl="node1" presStyleIdx="0" presStyleCnt="3">
        <dgm:presLayoutVars>
          <dgm:bulletEnabled val="1"/>
        </dgm:presLayoutVars>
      </dgm:prSet>
      <dgm:spPr/>
    </dgm:pt>
    <dgm:pt modelId="{53DBAF51-05A0-469E-8F2F-D3F0009E103C}" type="pres">
      <dgm:prSet presAssocID="{E42EDA49-97BA-4DB7-8B8C-A678BA533D1B}" presName="sibTrans" presStyleLbl="sibTrans2D1" presStyleIdx="0" presStyleCnt="2"/>
      <dgm:spPr/>
    </dgm:pt>
    <dgm:pt modelId="{BE38BABC-DF76-46D8-AE3A-0E0282BC5087}" type="pres">
      <dgm:prSet presAssocID="{E42EDA49-97BA-4DB7-8B8C-A678BA533D1B}" presName="connectorText" presStyleLbl="sibTrans2D1" presStyleIdx="0" presStyleCnt="2"/>
      <dgm:spPr/>
    </dgm:pt>
    <dgm:pt modelId="{D0305A1D-2686-42B6-8BAA-43901BE0BC02}" type="pres">
      <dgm:prSet presAssocID="{3F0F1202-0343-44F7-9874-7069038A7A1A}" presName="node" presStyleLbl="node1" presStyleIdx="1" presStyleCnt="3">
        <dgm:presLayoutVars>
          <dgm:bulletEnabled val="1"/>
        </dgm:presLayoutVars>
      </dgm:prSet>
      <dgm:spPr/>
    </dgm:pt>
    <dgm:pt modelId="{8EE34024-E982-4B25-BB03-69E8CE8C77C0}" type="pres">
      <dgm:prSet presAssocID="{FCA3F021-BE41-4D7C-A70D-EA13B6BF3610}" presName="sibTrans" presStyleLbl="sibTrans2D1" presStyleIdx="1" presStyleCnt="2"/>
      <dgm:spPr/>
    </dgm:pt>
    <dgm:pt modelId="{AFADFC91-A314-464C-B601-D9AF092938D7}" type="pres">
      <dgm:prSet presAssocID="{FCA3F021-BE41-4D7C-A70D-EA13B6BF3610}" presName="connectorText" presStyleLbl="sibTrans2D1" presStyleIdx="1" presStyleCnt="2"/>
      <dgm:spPr/>
    </dgm:pt>
    <dgm:pt modelId="{53B3C7B9-3707-4B18-97A0-81514154E5F5}" type="pres">
      <dgm:prSet presAssocID="{7383FD03-6CF8-42C6-B3E8-1079213001A9}" presName="node" presStyleLbl="node1" presStyleIdx="2" presStyleCnt="3">
        <dgm:presLayoutVars>
          <dgm:bulletEnabled val="1"/>
        </dgm:presLayoutVars>
      </dgm:prSet>
      <dgm:spPr/>
    </dgm:pt>
  </dgm:ptLst>
  <dgm:cxnLst>
    <dgm:cxn modelId="{23A21C12-734E-413D-A028-C9E34B622F67}" type="presOf" srcId="{E42EDA49-97BA-4DB7-8B8C-A678BA533D1B}" destId="{BE38BABC-DF76-46D8-AE3A-0E0282BC5087}" srcOrd="1" destOrd="0" presId="urn:microsoft.com/office/officeart/2005/8/layout/process1"/>
    <dgm:cxn modelId="{9F624A1F-FBE8-4D17-B0BE-3287AC1B8BC8}" srcId="{00483AA6-B398-4AE2-8185-657985398D2D}" destId="{71AD5052-A5DA-46E8-A6D0-64A82097BE06}" srcOrd="0" destOrd="0" parTransId="{69FF1EFF-042D-44F2-A3A9-4DC405310F01}" sibTransId="{E42EDA49-97BA-4DB7-8B8C-A678BA533D1B}"/>
    <dgm:cxn modelId="{021C346B-9055-4896-9704-8BA3420F5778}" type="presOf" srcId="{E42EDA49-97BA-4DB7-8B8C-A678BA533D1B}" destId="{53DBAF51-05A0-469E-8F2F-D3F0009E103C}" srcOrd="0" destOrd="0" presId="urn:microsoft.com/office/officeart/2005/8/layout/process1"/>
    <dgm:cxn modelId="{69F9FB4D-B831-4841-A2B8-F18193C47E2C}" type="presOf" srcId="{3F0F1202-0343-44F7-9874-7069038A7A1A}" destId="{D0305A1D-2686-42B6-8BAA-43901BE0BC02}" srcOrd="0" destOrd="0" presId="urn:microsoft.com/office/officeart/2005/8/layout/process1"/>
    <dgm:cxn modelId="{CE8FD454-1053-450D-A034-BA723DE2EF62}" type="presOf" srcId="{FCA3F021-BE41-4D7C-A70D-EA13B6BF3610}" destId="{AFADFC91-A314-464C-B601-D9AF092938D7}" srcOrd="1" destOrd="0" presId="urn:microsoft.com/office/officeart/2005/8/layout/process1"/>
    <dgm:cxn modelId="{B415F77A-8625-4AF2-BCF6-A27912C0DC85}" type="presOf" srcId="{00483AA6-B398-4AE2-8185-657985398D2D}" destId="{A7396CE9-985C-4D87-8A8A-E6E4E7774A1C}" srcOrd="0" destOrd="0" presId="urn:microsoft.com/office/officeart/2005/8/layout/process1"/>
    <dgm:cxn modelId="{49D18681-47B7-4D36-89D9-6DB10A52546A}" type="presOf" srcId="{FCA3F021-BE41-4D7C-A70D-EA13B6BF3610}" destId="{8EE34024-E982-4B25-BB03-69E8CE8C77C0}" srcOrd="0" destOrd="0" presId="urn:microsoft.com/office/officeart/2005/8/layout/process1"/>
    <dgm:cxn modelId="{FA26AEA0-80D5-42A7-8D6F-9F75491EBC78}" type="presOf" srcId="{71AD5052-A5DA-46E8-A6D0-64A82097BE06}" destId="{EE7B95F5-56E1-4C16-8F9B-5A185AA5DC09}" srcOrd="0" destOrd="0" presId="urn:microsoft.com/office/officeart/2005/8/layout/process1"/>
    <dgm:cxn modelId="{D64140AC-68C6-4623-B839-D25B0805738C}" type="presOf" srcId="{7383FD03-6CF8-42C6-B3E8-1079213001A9}" destId="{53B3C7B9-3707-4B18-97A0-81514154E5F5}" srcOrd="0" destOrd="0" presId="urn:microsoft.com/office/officeart/2005/8/layout/process1"/>
    <dgm:cxn modelId="{B5388EAF-5ABB-4E11-84FF-9FCF0DFF2EE8}" srcId="{00483AA6-B398-4AE2-8185-657985398D2D}" destId="{3F0F1202-0343-44F7-9874-7069038A7A1A}" srcOrd="1" destOrd="0" parTransId="{3E912F30-78F5-4DB2-A475-684FABE39C31}" sibTransId="{FCA3F021-BE41-4D7C-A70D-EA13B6BF3610}"/>
    <dgm:cxn modelId="{4DF57ACB-A70F-43A5-9FC2-8F14A5EAF129}" srcId="{00483AA6-B398-4AE2-8185-657985398D2D}" destId="{7383FD03-6CF8-42C6-B3E8-1079213001A9}" srcOrd="2" destOrd="0" parTransId="{5D993D4C-8E91-4B2E-A5AD-3F53E546825E}" sibTransId="{F46E242F-A8E2-4785-9AE1-8F2908AA0E2D}"/>
    <dgm:cxn modelId="{AB10B7DA-DFBA-4BC1-9C87-83001DB9A312}" type="presParOf" srcId="{A7396CE9-985C-4D87-8A8A-E6E4E7774A1C}" destId="{EE7B95F5-56E1-4C16-8F9B-5A185AA5DC09}" srcOrd="0" destOrd="0" presId="urn:microsoft.com/office/officeart/2005/8/layout/process1"/>
    <dgm:cxn modelId="{544C7E31-439D-4F68-AE9B-FEC8D9D803B0}" type="presParOf" srcId="{A7396CE9-985C-4D87-8A8A-E6E4E7774A1C}" destId="{53DBAF51-05A0-469E-8F2F-D3F0009E103C}" srcOrd="1" destOrd="0" presId="urn:microsoft.com/office/officeart/2005/8/layout/process1"/>
    <dgm:cxn modelId="{1C3181B4-E6EE-406E-ABAE-0C0324DCFC7D}" type="presParOf" srcId="{53DBAF51-05A0-469E-8F2F-D3F0009E103C}" destId="{BE38BABC-DF76-46D8-AE3A-0E0282BC5087}" srcOrd="0" destOrd="0" presId="urn:microsoft.com/office/officeart/2005/8/layout/process1"/>
    <dgm:cxn modelId="{05E0BA3B-36D0-4BBE-B2A9-75DDC4ED6C22}" type="presParOf" srcId="{A7396CE9-985C-4D87-8A8A-E6E4E7774A1C}" destId="{D0305A1D-2686-42B6-8BAA-43901BE0BC02}" srcOrd="2" destOrd="0" presId="urn:microsoft.com/office/officeart/2005/8/layout/process1"/>
    <dgm:cxn modelId="{5C52DB9A-BED0-42A0-9F2B-E372031D04BA}" type="presParOf" srcId="{A7396CE9-985C-4D87-8A8A-E6E4E7774A1C}" destId="{8EE34024-E982-4B25-BB03-69E8CE8C77C0}" srcOrd="3" destOrd="0" presId="urn:microsoft.com/office/officeart/2005/8/layout/process1"/>
    <dgm:cxn modelId="{C6AC0ADE-6A03-455F-8D9E-7DCB4B4C5B28}" type="presParOf" srcId="{8EE34024-E982-4B25-BB03-69E8CE8C77C0}" destId="{AFADFC91-A314-464C-B601-D9AF092938D7}" srcOrd="0" destOrd="0" presId="urn:microsoft.com/office/officeart/2005/8/layout/process1"/>
    <dgm:cxn modelId="{8A3F0121-F1DD-4EF8-93F0-B018F118FC7C}" type="presParOf" srcId="{A7396CE9-985C-4D87-8A8A-E6E4E7774A1C}" destId="{53B3C7B9-3707-4B18-97A0-81514154E5F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B95F5-56E1-4C16-8F9B-5A185AA5DC09}">
      <dsp:nvSpPr>
        <dsp:cNvPr id="0" name=""/>
        <dsp:cNvSpPr/>
      </dsp:nvSpPr>
      <dsp:spPr>
        <a:xfrm>
          <a:off x="7143" y="668784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Submit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Form</a:t>
          </a:r>
        </a:p>
      </dsp:txBody>
      <dsp:txXfrm>
        <a:off x="44665" y="706306"/>
        <a:ext cx="2060143" cy="1206068"/>
      </dsp:txXfrm>
    </dsp:sp>
    <dsp:sp modelId="{53DBAF51-05A0-469E-8F2F-D3F0009E103C}">
      <dsp:nvSpPr>
        <dsp:cNvPr id="0" name=""/>
        <dsp:cNvSpPr/>
      </dsp:nvSpPr>
      <dsp:spPr>
        <a:xfrm>
          <a:off x="2355850" y="1044577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2355850" y="1150482"/>
        <a:ext cx="316861" cy="317716"/>
      </dsp:txXfrm>
    </dsp:sp>
    <dsp:sp modelId="{D0305A1D-2686-42B6-8BAA-43901BE0BC02}">
      <dsp:nvSpPr>
        <dsp:cNvPr id="0" name=""/>
        <dsp:cNvSpPr/>
      </dsp:nvSpPr>
      <dsp:spPr>
        <a:xfrm>
          <a:off x="2996406" y="668784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ARC Review</a:t>
          </a:r>
        </a:p>
      </dsp:txBody>
      <dsp:txXfrm>
        <a:off x="3033928" y="706306"/>
        <a:ext cx="2060143" cy="1206068"/>
      </dsp:txXfrm>
    </dsp:sp>
    <dsp:sp modelId="{8EE34024-E982-4B25-BB03-69E8CE8C77C0}">
      <dsp:nvSpPr>
        <dsp:cNvPr id="0" name=""/>
        <dsp:cNvSpPr/>
      </dsp:nvSpPr>
      <dsp:spPr>
        <a:xfrm>
          <a:off x="5345112" y="1044577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5345112" y="1150482"/>
        <a:ext cx="316861" cy="317716"/>
      </dsp:txXfrm>
    </dsp:sp>
    <dsp:sp modelId="{53B3C7B9-3707-4B18-97A0-81514154E5F5}">
      <dsp:nvSpPr>
        <dsp:cNvPr id="0" name=""/>
        <dsp:cNvSpPr/>
      </dsp:nvSpPr>
      <dsp:spPr>
        <a:xfrm>
          <a:off x="5985668" y="668784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Resubmit if Needed</a:t>
          </a:r>
        </a:p>
      </dsp:txBody>
      <dsp:txXfrm>
        <a:off x="6023190" y="706306"/>
        <a:ext cx="2060143" cy="1206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68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66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796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66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68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13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26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986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171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5994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755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2460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51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26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69648-245C-4313-8A20-079A78698AA9}" type="datetimeFigureOut">
              <a:rPr lang="en-US" smtClean="0"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5D7166C-7FC2-414E-8473-273437E4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9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&amp;ehk=CG"/><Relationship Id="rId2" Type="http://schemas.openxmlformats.org/officeDocument/2006/relationships/image" Target="../media/image2.jpg&amp;ehk=xU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&amp;ehk=RQQZt4QXvjgFLX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&amp;ehk=yI8Yib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&amp;ehk=lmYZgPCDrMLywr9vsTAgnQ&amp;r=0&amp;pid=OfficeInsert"/><Relationship Id="rId2" Type="http://schemas.openxmlformats.org/officeDocument/2006/relationships/hyperlink" Target="mailto:lakesidemeadowshoa2@g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&amp;ehk=IDjM1m0Hhj3XTOqNbBxaPw&amp;r=0&amp;pid=OfficeInsert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&amp;ehk=MGvvlaZGSXxrPJbPYGalKA&amp;r=0&amp;pid=OfficeInsert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Lakeside Meadows</a:t>
            </a:r>
            <a:br>
              <a:rPr lang="en-US" b="1" dirty="0"/>
            </a:br>
            <a:r>
              <a:rPr lang="en-US" b="1" dirty="0"/>
              <a:t>Homeowners’ Association, Inc.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sz="3200" dirty="0"/>
              <a:t>Welcome to the </a:t>
            </a:r>
          </a:p>
          <a:p>
            <a:pPr marL="0" indent="0" algn="r">
              <a:buNone/>
            </a:pPr>
            <a:r>
              <a:rPr lang="en-US" sz="3200" dirty="0"/>
              <a:t>2017 Annual Meeting</a:t>
            </a:r>
          </a:p>
          <a:p>
            <a:pPr marL="0" indent="0" algn="r">
              <a:buNone/>
            </a:pPr>
            <a:r>
              <a:rPr lang="en-US" sz="3200" dirty="0"/>
              <a:t>April 22, 2017</a:t>
            </a:r>
          </a:p>
          <a:p>
            <a:pPr marL="0" indent="0" algn="r">
              <a:buNone/>
            </a:pPr>
            <a:r>
              <a:rPr lang="en-US" sz="3200" dirty="0"/>
              <a:t>3:00 – 5:00 pm</a:t>
            </a:r>
          </a:p>
          <a:p>
            <a:pPr marL="0" indent="0" algn="r">
              <a:buNone/>
            </a:pPr>
            <a:r>
              <a:rPr lang="en-US" sz="3200" dirty="0"/>
              <a:t>Weaverville Library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03" y="2609833"/>
            <a:ext cx="4880920" cy="366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763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Additions to the Agenda?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0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Your Board of Directors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399"/>
            <a:ext cx="8596668" cy="4110963"/>
          </a:xfrm>
        </p:spPr>
        <p:txBody>
          <a:bodyPr/>
          <a:lstStyle/>
          <a:p>
            <a:r>
              <a:rPr lang="en-US" sz="3200" dirty="0"/>
              <a:t>Ruth O’Donnell, Director and President</a:t>
            </a:r>
          </a:p>
          <a:p>
            <a:r>
              <a:rPr lang="en-US" sz="3200" dirty="0"/>
              <a:t>Scott Hughes, Director and Treasurer</a:t>
            </a:r>
          </a:p>
          <a:p>
            <a:r>
              <a:rPr lang="en-US" sz="3200" dirty="0"/>
              <a:t>Julia Book, Director and Secretary</a:t>
            </a:r>
          </a:p>
          <a:p>
            <a:r>
              <a:rPr lang="en-US" sz="3200" dirty="0" err="1"/>
              <a:t>Kathyrn</a:t>
            </a:r>
            <a:r>
              <a:rPr lang="en-US" sz="3200" dirty="0"/>
              <a:t> </a:t>
            </a:r>
            <a:r>
              <a:rPr lang="en-US" sz="3200" dirty="0" err="1"/>
              <a:t>DiMaio</a:t>
            </a:r>
            <a:r>
              <a:rPr lang="en-US" sz="3200" dirty="0"/>
              <a:t>, Director</a:t>
            </a:r>
          </a:p>
          <a:p>
            <a:r>
              <a:rPr lang="en-US" sz="3200" dirty="0"/>
              <a:t>Christina Morrissey, Director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354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Architectural Review Committee</a:t>
            </a:r>
            <a:br>
              <a:rPr lang="en-US" b="1" dirty="0"/>
            </a:br>
            <a:r>
              <a:rPr lang="en-US" b="1" dirty="0"/>
              <a:t>ARC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Katherine </a:t>
            </a:r>
            <a:r>
              <a:rPr lang="en-US" sz="3200" dirty="0" err="1"/>
              <a:t>DiMaio</a:t>
            </a:r>
            <a:r>
              <a:rPr lang="en-US" sz="3200" dirty="0"/>
              <a:t>, Chairperson</a:t>
            </a:r>
          </a:p>
          <a:p>
            <a:r>
              <a:rPr lang="en-US" sz="3200" dirty="0"/>
              <a:t>Christina </a:t>
            </a:r>
            <a:r>
              <a:rPr lang="en-US" sz="3200" dirty="0" err="1"/>
              <a:t>Morrisey</a:t>
            </a:r>
            <a:endParaRPr lang="en-US" sz="3200" dirty="0"/>
          </a:p>
          <a:p>
            <a:r>
              <a:rPr lang="en-US" sz="3200" dirty="0"/>
              <a:t>Doreen Shaughnessy</a:t>
            </a:r>
          </a:p>
        </p:txBody>
      </p:sp>
    </p:spTree>
    <p:extLst>
      <p:ext uri="{BB962C8B-B14F-4D97-AF65-F5344CB8AC3E}">
        <p14:creationId xmlns:p14="http://schemas.microsoft.com/office/powerpoint/2010/main" val="4109658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Other Committees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33378"/>
            <a:ext cx="8596668" cy="452921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200" dirty="0"/>
              <a:t>Sign-up sheets going around</a:t>
            </a:r>
          </a:p>
          <a:p>
            <a:pPr marL="0" indent="0" algn="ctr">
              <a:buNone/>
            </a:pPr>
            <a:endParaRPr lang="en-US" sz="3200" dirty="0"/>
          </a:p>
          <a:p>
            <a:r>
              <a:rPr lang="en-US" sz="3200" dirty="0"/>
              <a:t>Social, Christine Wells, Chairperson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/>
              <a:t>Planning neighborhood social events</a:t>
            </a:r>
          </a:p>
          <a:p>
            <a:r>
              <a:rPr lang="en-US" sz="3200" dirty="0"/>
              <a:t>Common Areas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/>
              <a:t>	Maintenance contract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/>
              <a:t> Improvements</a:t>
            </a:r>
          </a:p>
          <a:p>
            <a:r>
              <a:rPr lang="en-US" sz="3200" dirty="0"/>
              <a:t>Communications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/>
              <a:t>Website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377" y="2026909"/>
            <a:ext cx="1845625" cy="16655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446" y="3475036"/>
            <a:ext cx="1408831" cy="160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50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66118" y="1968844"/>
            <a:ext cx="8596313" cy="16637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Minutes of April 10, 2017 Board Meeting</a:t>
            </a:r>
            <a:br>
              <a:rPr lang="en-US" b="1" dirty="0"/>
            </a:br>
            <a:r>
              <a:rPr lang="en-US" b="1" dirty="0"/>
              <a:t>Board Vote</a:t>
            </a:r>
            <a:br>
              <a:rPr lang="en-US" b="1" dirty="0"/>
            </a:br>
            <a:r>
              <a:rPr lang="en-US" b="1" dirty="0"/>
              <a:t>&amp;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Treasurer’s Report</a:t>
            </a:r>
            <a:br>
              <a:rPr lang="en-US" b="1" dirty="0"/>
            </a:br>
            <a:r>
              <a:rPr lang="en-US" b="1" dirty="0"/>
              <a:t>Scott Hughes</a:t>
            </a:r>
          </a:p>
        </p:txBody>
      </p:sp>
    </p:spTree>
    <p:extLst>
      <p:ext uri="{BB962C8B-B14F-4D97-AF65-F5344CB8AC3E}">
        <p14:creationId xmlns:p14="http://schemas.microsoft.com/office/powerpoint/2010/main" val="1319528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7924"/>
          </a:xfrm>
        </p:spPr>
        <p:txBody>
          <a:bodyPr/>
          <a:lstStyle/>
          <a:p>
            <a:pPr algn="ctr"/>
            <a:r>
              <a:rPr lang="en-US" b="1" dirty="0"/>
              <a:t>Progress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832" y="1507524"/>
            <a:ext cx="8483169" cy="4917989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sz="3200" dirty="0"/>
              <a:t>Terms of office established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One year: Julia, Ruth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Two years: Christina, Katherine, Scott</a:t>
            </a:r>
          </a:p>
          <a:p>
            <a:r>
              <a:rPr lang="en-US" sz="3200" dirty="0"/>
              <a:t>Officers appointed</a:t>
            </a:r>
          </a:p>
          <a:p>
            <a:r>
              <a:rPr lang="en-US" sz="3200" dirty="0"/>
              <a:t>Board meeting schedule set</a:t>
            </a:r>
          </a:p>
          <a:p>
            <a:pPr marL="45720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800" dirty="0"/>
              <a:t>									July 24, 7:00 pm</a:t>
            </a:r>
          </a:p>
          <a:p>
            <a:pPr marL="45720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800" dirty="0"/>
              <a:t>									October 23, 7:00 pm</a:t>
            </a:r>
          </a:p>
          <a:p>
            <a:pPr marL="45720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800" dirty="0"/>
              <a:t>									January – 2018 Board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947" y="4853354"/>
            <a:ext cx="3576721" cy="141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950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053" y="177114"/>
            <a:ext cx="8596668" cy="243016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81665"/>
            <a:ext cx="8596668" cy="4806778"/>
          </a:xfrm>
        </p:spPr>
        <p:txBody>
          <a:bodyPr>
            <a:normAutofit/>
          </a:bodyPr>
          <a:lstStyle/>
          <a:p>
            <a:r>
              <a:rPr lang="en-US" sz="3200" dirty="0"/>
              <a:t>Address and registered agent changed with NC Division of Corporations</a:t>
            </a:r>
          </a:p>
          <a:p>
            <a:r>
              <a:rPr lang="en-US" sz="3200" dirty="0"/>
              <a:t>Federal EIN received</a:t>
            </a:r>
          </a:p>
          <a:p>
            <a:r>
              <a:rPr lang="en-US" sz="3200" dirty="0"/>
              <a:t>Official seal of the Corporation purchased</a:t>
            </a:r>
          </a:p>
          <a:p>
            <a:r>
              <a:rPr lang="en-US" sz="3200" dirty="0"/>
              <a:t>Duke Power account set up</a:t>
            </a:r>
          </a:p>
          <a:p>
            <a:r>
              <a:rPr lang="en-US" sz="3200" dirty="0"/>
              <a:t>Insurance purchased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3124845" y="5203462"/>
            <a:ext cx="3041142" cy="119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84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7779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087395"/>
            <a:ext cx="8596668" cy="5369676"/>
          </a:xfrm>
        </p:spPr>
        <p:txBody>
          <a:bodyPr>
            <a:noAutofit/>
          </a:bodyPr>
          <a:lstStyle/>
          <a:p>
            <a:r>
              <a:rPr lang="en-US" sz="3200" dirty="0"/>
              <a:t>Bids for common area maintenance</a:t>
            </a:r>
          </a:p>
          <a:p>
            <a:r>
              <a:rPr lang="en-US" sz="3200" dirty="0"/>
              <a:t>	 Email address: </a:t>
            </a:r>
            <a:r>
              <a:rPr lang="en-US" sz="3200" dirty="0">
                <a:hlinkClick r:id="rId2"/>
              </a:rPr>
              <a:t>lakesidemeadowshoa2@gmail.com</a:t>
            </a:r>
            <a:endParaRPr lang="en-US" sz="3200" dirty="0"/>
          </a:p>
          <a:p>
            <a:r>
              <a:rPr lang="en-US" sz="3200" dirty="0"/>
              <a:t>Website purchased and started -  </a:t>
            </a:r>
            <a:r>
              <a:rPr lang="en-US" sz="3200" dirty="0">
                <a:solidFill>
                  <a:srgbClr val="FF0000"/>
                </a:solidFill>
              </a:rPr>
              <a:t>lakesidemeadowshoa.org </a:t>
            </a:r>
          </a:p>
          <a:p>
            <a:r>
              <a:rPr lang="en-US" sz="3200" dirty="0"/>
              <a:t>Architectural Review Committee and other committees established</a:t>
            </a:r>
          </a:p>
          <a:p>
            <a:r>
              <a:rPr lang="en-US" sz="3200" dirty="0"/>
              <a:t>Policies in process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661" y="431896"/>
            <a:ext cx="1752341" cy="17628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502" y="2894229"/>
            <a:ext cx="1976300" cy="11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73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47351"/>
          </a:xfrm>
        </p:spPr>
        <p:txBody>
          <a:bodyPr/>
          <a:lstStyle/>
          <a:p>
            <a:pPr algn="ctr"/>
            <a:r>
              <a:rPr lang="en-US" b="1" dirty="0"/>
              <a:t>Documents that Guide the HOA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92877"/>
            <a:ext cx="8596668" cy="4348486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sz="2800" dirty="0"/>
              <a:t>NC Statute 47F: North Carolina Planned Community Act</a:t>
            </a:r>
          </a:p>
          <a:p>
            <a:r>
              <a:rPr lang="en-US" sz="2800" dirty="0"/>
              <a:t>Declaration of Covenants, Conditions and Restrictions for Lakeside Meadows</a:t>
            </a:r>
          </a:p>
          <a:p>
            <a:r>
              <a:rPr lang="en-US" sz="2800" dirty="0"/>
              <a:t>Lakeside Meadows ARC Standards – not yet developed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Why do we need them?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Questionnaire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928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ARC Review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399"/>
            <a:ext cx="8596668" cy="45266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0000"/>
                </a:solidFill>
              </a:rPr>
              <a:t>Please hold questions until after the presentation</a:t>
            </a:r>
          </a:p>
          <a:p>
            <a:endParaRPr lang="en-US" sz="2800" dirty="0"/>
          </a:p>
          <a:p>
            <a:r>
              <a:rPr lang="en-US" sz="2800" dirty="0"/>
              <a:t>ARC Policies &amp; Procedures (sent to you)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Policies – What the ARC does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Procedures – How they do it</a:t>
            </a:r>
          </a:p>
        </p:txBody>
      </p:sp>
    </p:spTree>
    <p:extLst>
      <p:ext uri="{BB962C8B-B14F-4D97-AF65-F5344CB8AC3E}">
        <p14:creationId xmlns:p14="http://schemas.microsoft.com/office/powerpoint/2010/main" val="3126481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471351"/>
            <a:ext cx="8596668" cy="3867665"/>
          </a:xfrm>
        </p:spPr>
        <p:txBody>
          <a:bodyPr/>
          <a:lstStyle/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Step 1: Application (sent to you with a sample)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Step 2: Review by Committee and decision sent within 30 days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Step 3: Resubmission if needed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052737359"/>
              </p:ext>
            </p:extLst>
          </p:nvPr>
        </p:nvGraphicFramePr>
        <p:xfrm>
          <a:off x="911668" y="-39341"/>
          <a:ext cx="8128000" cy="2618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7577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Amendment to Covenants &amp; Restrictions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24617"/>
          </a:xfrm>
        </p:spPr>
        <p:txBody>
          <a:bodyPr>
            <a:normAutofit/>
          </a:bodyPr>
          <a:lstStyle/>
          <a:p>
            <a:r>
              <a:rPr lang="en-US" sz="2800" dirty="0"/>
              <a:t>Multiple homeowners asking for the change</a:t>
            </a:r>
          </a:p>
          <a:p>
            <a:r>
              <a:rPr lang="en-US" sz="2800" dirty="0"/>
              <a:t>Requires a vote of homeowners with 67% (17) of the 25 approving</a:t>
            </a:r>
          </a:p>
          <a:p>
            <a:r>
              <a:rPr lang="en-US" sz="2800" dirty="0"/>
              <a:t>Not in effect until recorded with Buncombe Register of Deeds</a:t>
            </a:r>
          </a:p>
          <a:p>
            <a:r>
              <a:rPr lang="en-US" sz="2800" dirty="0"/>
              <a:t>Board moves approval of the amendment</a:t>
            </a:r>
          </a:p>
          <a:p>
            <a:r>
              <a:rPr lang="en-US" sz="2800" dirty="0"/>
              <a:t>Discussion</a:t>
            </a:r>
          </a:p>
          <a:p>
            <a:r>
              <a:rPr lang="en-US" sz="2800" dirty="0"/>
              <a:t>Vote of homeowners</a:t>
            </a:r>
          </a:p>
        </p:txBody>
      </p:sp>
    </p:spTree>
    <p:extLst>
      <p:ext uri="{BB962C8B-B14F-4D97-AF65-F5344CB8AC3E}">
        <p14:creationId xmlns:p14="http://schemas.microsoft.com/office/powerpoint/2010/main" val="2803395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-164124"/>
            <a:ext cx="8596668" cy="1320800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56677"/>
            <a:ext cx="8596668" cy="48846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Questions and Comments from Homeowners on other HOA related topics?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718" y="3192975"/>
            <a:ext cx="2643261" cy="352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87799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3061</TotalTime>
  <Words>311</Words>
  <Application>Microsoft Office PowerPoint</Application>
  <PresentationFormat>Widescreen</PresentationFormat>
  <Paragraphs>78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Trebuchet MS</vt:lpstr>
      <vt:lpstr>Wingdings</vt:lpstr>
      <vt:lpstr>Wingdings 3</vt:lpstr>
      <vt:lpstr>Facet</vt:lpstr>
      <vt:lpstr>Lakeside Meadows Homeowners’ Association, Inc.</vt:lpstr>
      <vt:lpstr>Additions to the Agenda?</vt:lpstr>
      <vt:lpstr>Your Board of Directors</vt:lpstr>
      <vt:lpstr>Architectural Review Committee ARC</vt:lpstr>
      <vt:lpstr>Other Committees</vt:lpstr>
      <vt:lpstr>Minutes of April 10, 2017 Board Meeting Board Vote &amp;  Treasurer’s Report Scott Hughes</vt:lpstr>
      <vt:lpstr>Progress Report</vt:lpstr>
      <vt:lpstr>PowerPoint Presentation</vt:lpstr>
      <vt:lpstr>PowerPoint Presentation</vt:lpstr>
      <vt:lpstr>Documents that Guide the HOA</vt:lpstr>
      <vt:lpstr>ARC Review Process</vt:lpstr>
      <vt:lpstr>PowerPoint Presentation</vt:lpstr>
      <vt:lpstr>Amendment to Covenants &amp; Restrictions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O'Donnell</dc:creator>
  <cp:lastModifiedBy>Ruth O'Donnell</cp:lastModifiedBy>
  <cp:revision>22</cp:revision>
  <dcterms:created xsi:type="dcterms:W3CDTF">2017-04-16T15:44:02Z</dcterms:created>
  <dcterms:modified xsi:type="dcterms:W3CDTF">2017-04-18T18:45:10Z</dcterms:modified>
</cp:coreProperties>
</file>